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9"/>
  </p:notesMasterIdLst>
  <p:sldIdLst>
    <p:sldId id="285" r:id="rId2"/>
    <p:sldId id="256" r:id="rId3"/>
    <p:sldId id="325" r:id="rId4"/>
    <p:sldId id="286" r:id="rId5"/>
    <p:sldId id="342" r:id="rId6"/>
    <p:sldId id="381" r:id="rId7"/>
    <p:sldId id="343" r:id="rId8"/>
    <p:sldId id="345" r:id="rId9"/>
    <p:sldId id="344" r:id="rId10"/>
    <p:sldId id="346" r:id="rId11"/>
    <p:sldId id="382" r:id="rId12"/>
    <p:sldId id="319" r:id="rId13"/>
    <p:sldId id="287" r:id="rId14"/>
    <p:sldId id="347" r:id="rId15"/>
    <p:sldId id="348" r:id="rId16"/>
    <p:sldId id="349" r:id="rId17"/>
    <p:sldId id="350" r:id="rId18"/>
    <p:sldId id="352" r:id="rId19"/>
    <p:sldId id="351" r:id="rId20"/>
    <p:sldId id="326" r:id="rId21"/>
    <p:sldId id="383" r:id="rId22"/>
    <p:sldId id="327" r:id="rId23"/>
    <p:sldId id="385" r:id="rId24"/>
    <p:sldId id="328" r:id="rId25"/>
    <p:sldId id="353" r:id="rId26"/>
    <p:sldId id="354" r:id="rId27"/>
    <p:sldId id="329" r:id="rId28"/>
    <p:sldId id="359" r:id="rId29"/>
    <p:sldId id="355" r:id="rId30"/>
    <p:sldId id="356" r:id="rId31"/>
    <p:sldId id="358" r:id="rId32"/>
    <p:sldId id="360" r:id="rId33"/>
    <p:sldId id="357" r:id="rId34"/>
    <p:sldId id="363" r:id="rId35"/>
    <p:sldId id="365" r:id="rId36"/>
    <p:sldId id="367" r:id="rId37"/>
    <p:sldId id="364" r:id="rId38"/>
    <p:sldId id="366" r:id="rId39"/>
    <p:sldId id="362" r:id="rId40"/>
    <p:sldId id="330" r:id="rId41"/>
    <p:sldId id="387" r:id="rId42"/>
    <p:sldId id="388" r:id="rId43"/>
    <p:sldId id="389" r:id="rId44"/>
    <p:sldId id="393" r:id="rId45"/>
    <p:sldId id="390" r:id="rId46"/>
    <p:sldId id="394" r:id="rId47"/>
    <p:sldId id="391" r:id="rId48"/>
    <p:sldId id="392" r:id="rId49"/>
    <p:sldId id="331" r:id="rId50"/>
    <p:sldId id="395" r:id="rId51"/>
    <p:sldId id="332" r:id="rId52"/>
    <p:sldId id="396" r:id="rId53"/>
    <p:sldId id="397" r:id="rId54"/>
    <p:sldId id="398" r:id="rId55"/>
    <p:sldId id="399" r:id="rId56"/>
    <p:sldId id="400" r:id="rId57"/>
    <p:sldId id="401" r:id="rId58"/>
    <p:sldId id="402" r:id="rId59"/>
    <p:sldId id="403" r:id="rId60"/>
    <p:sldId id="404" r:id="rId61"/>
    <p:sldId id="405" r:id="rId62"/>
    <p:sldId id="333" r:id="rId63"/>
    <p:sldId id="369" r:id="rId64"/>
    <p:sldId id="370" r:id="rId65"/>
    <p:sldId id="371" r:id="rId66"/>
    <p:sldId id="372" r:id="rId67"/>
    <p:sldId id="377" r:id="rId68"/>
    <p:sldId id="376" r:id="rId69"/>
    <p:sldId id="373" r:id="rId70"/>
    <p:sldId id="374" r:id="rId71"/>
    <p:sldId id="375" r:id="rId72"/>
    <p:sldId id="378" r:id="rId73"/>
    <p:sldId id="406" r:id="rId74"/>
    <p:sldId id="334" r:id="rId75"/>
    <p:sldId id="379" r:id="rId76"/>
    <p:sldId id="407" r:id="rId77"/>
    <p:sldId id="318" r:id="rId78"/>
  </p:sldIdLst>
  <p:sldSz cx="9144000" cy="6858000" type="screen4x3"/>
  <p:notesSz cx="6858000" cy="9144000"/>
  <p:embeddedFontLst>
    <p:embeddedFont>
      <p:font typeface="Tahoma" panose="020B0604030504040204" pitchFamily="34" charset="0"/>
      <p:regular r:id="rId80"/>
      <p:bold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3B8ED90-17DD-48A5-B5F7-F03B60E1D6F5}">
          <p14:sldIdLst>
            <p14:sldId id="285"/>
            <p14:sldId id="256"/>
            <p14:sldId id="325"/>
            <p14:sldId id="286"/>
            <p14:sldId id="342"/>
            <p14:sldId id="381"/>
            <p14:sldId id="343"/>
            <p14:sldId id="345"/>
            <p14:sldId id="344"/>
            <p14:sldId id="346"/>
            <p14:sldId id="382"/>
            <p14:sldId id="319"/>
            <p14:sldId id="287"/>
            <p14:sldId id="347"/>
            <p14:sldId id="348"/>
            <p14:sldId id="349"/>
            <p14:sldId id="350"/>
            <p14:sldId id="352"/>
            <p14:sldId id="351"/>
            <p14:sldId id="326"/>
            <p14:sldId id="383"/>
            <p14:sldId id="327"/>
            <p14:sldId id="385"/>
            <p14:sldId id="328"/>
            <p14:sldId id="353"/>
            <p14:sldId id="354"/>
            <p14:sldId id="329"/>
            <p14:sldId id="359"/>
            <p14:sldId id="355"/>
            <p14:sldId id="356"/>
            <p14:sldId id="358"/>
            <p14:sldId id="360"/>
            <p14:sldId id="357"/>
            <p14:sldId id="363"/>
            <p14:sldId id="365"/>
            <p14:sldId id="367"/>
            <p14:sldId id="364"/>
            <p14:sldId id="366"/>
            <p14:sldId id="362"/>
            <p14:sldId id="330"/>
            <p14:sldId id="387"/>
            <p14:sldId id="388"/>
            <p14:sldId id="389"/>
            <p14:sldId id="393"/>
            <p14:sldId id="390"/>
            <p14:sldId id="394"/>
            <p14:sldId id="391"/>
            <p14:sldId id="392"/>
            <p14:sldId id="331"/>
            <p14:sldId id="395"/>
            <p14:sldId id="332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333"/>
            <p14:sldId id="369"/>
            <p14:sldId id="370"/>
            <p14:sldId id="371"/>
            <p14:sldId id="372"/>
            <p14:sldId id="377"/>
            <p14:sldId id="376"/>
            <p14:sldId id="373"/>
            <p14:sldId id="374"/>
            <p14:sldId id="375"/>
            <p14:sldId id="378"/>
            <p14:sldId id="406"/>
            <p14:sldId id="334"/>
            <p14:sldId id="379"/>
            <p14:sldId id="407"/>
            <p14:sldId id="3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82" roundtripDataSignature="AMtx7mieP/Q18VHP6ICPdLmChiMSwRDj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AA6"/>
    <a:srgbClr val="E8ECF4"/>
    <a:srgbClr val="CFD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00F396-51D3-42D8-A039-79F2BC062D78}">
  <a:tblStyle styleId="{AC00F396-51D3-42D8-A039-79F2BC062D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120" y="13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1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2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7570925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Добрый день, друзья, рады приветствовать вас на 58 встрече Петербургского .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net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сообщества, проходящей в коллаборации с Центром Речевых Технологий. 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149994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 начала хотелось бы узнать, сколько из вас слышали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решениях? а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А кто применял её в своей работе? а на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продакшене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-- логотип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монго</a:t>
            </a:r>
            <a:endParaRPr lang="ru-RU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Ну, как 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ожидалось,с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каждым вопросом количество рук сокращалось...</a:t>
            </a: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Что ж, прежде чем начать, давайте очень кратенько посмотрим, что такое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3721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 начала хотелось бы узнать, сколько из вас слышали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решениях? а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А кто применял её в своей работе? а на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продакшене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-- логотип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монго</a:t>
            </a:r>
            <a:endParaRPr lang="ru-RU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Ну, как 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ожидалось,с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каждым вопросом количество рук сокращалось...</a:t>
            </a: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Что ж, прежде чем начать, давайте очень кратенько посмотрим, что такое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03751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микросекундах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871919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</a:t>
            </a:r>
            <a:r>
              <a:rPr lang="ru-RU" dirty="0" err="1"/>
              <a:t>милисекундах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16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9041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Возможно рост линейный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25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1744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Меня зовут Елисеев Дмитрий, я занимаюсь базами данных в ЦРТ</a:t>
            </a:r>
          </a:p>
        </p:txBody>
      </p:sp>
    </p:spTree>
    <p:extLst>
      <p:ext uri="{BB962C8B-B14F-4D97-AF65-F5344CB8AC3E}">
        <p14:creationId xmlns:p14="http://schemas.microsoft.com/office/powerpoint/2010/main" val="2833331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Меня зовут Роман Щербаков, и я занимаюсь разработкой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бэк-енда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в ЦРТ и мы хотели бы рассказать вам о внедрении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в .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net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проект. -- Рома</a:t>
            </a:r>
          </a:p>
        </p:txBody>
      </p:sp>
    </p:spTree>
    <p:extLst>
      <p:ext uri="{BB962C8B-B14F-4D97-AF65-F5344CB8AC3E}">
        <p14:creationId xmlns:p14="http://schemas.microsoft.com/office/powerpoint/2010/main" val="1234267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 начала хотелось бы узнать, сколько из вас слышали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решениях?</a:t>
            </a:r>
            <a:r>
              <a:rPr lang="ru-RU" sz="18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 а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А кто применял её в своей работе? а на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продакшене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-- логотип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монго</a:t>
            </a:r>
            <a:endParaRPr lang="ru-RU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Ну, как 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ожидалось,с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каждым вопросом количество рук сокращалось...</a:t>
            </a: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Что ж, прежде чем начать, давайте очень кратенько посмотрим, что такое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256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 начала хотелось бы узнать, сколько из вас слышали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решениях? а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А кто применял её в своей работе? а на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продакшене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-- логотип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монго</a:t>
            </a:r>
            <a:endParaRPr lang="ru-RU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Ну, как 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ожидалось,с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каждым вопросом количество рук сокращалось...</a:t>
            </a: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Что ж, прежде чем начать, давайте очень кратенько посмотрим, что такое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506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 начала хотелось бы узнать, сколько из вас слышали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решениях? а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А кто применял её в своей работе? а на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продакшене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-- логотип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монго</a:t>
            </a:r>
            <a:endParaRPr lang="ru-RU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Ну, как 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ожидалось,с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каждым вопросом количество рук сокращалось...</a:t>
            </a: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Что ж, прежде чем начать, давайте очень кратенько посмотрим, что такое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14411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 начала хотелось бы узнать, сколько из вас слышали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решениях? а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А кто применял её в своей работе? а на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продакшене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-- логотип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монго</a:t>
            </a:r>
            <a:endParaRPr lang="ru-RU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Ну, как 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ожидалось,с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каждым вопросом количество рук сокращалось...</a:t>
            </a: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Что ж, прежде чем начать, давайте очень кратенько посмотрим, что такое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34152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 начала хотелось бы узнать, сколько из вас слышали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решениях? а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А кто применял её в своей работе? а на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продакшене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-- логотип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монго</a:t>
            </a:r>
            <a:endParaRPr lang="ru-RU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Ну, как 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ожидалось,с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каждым вопросом количество рук сокращалось...</a:t>
            </a: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Что ж, прежде чем начать, давайте очень кратенько посмотрим, что такое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86536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 начала хотелось бы узнать, сколько из вас слышали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решениях? а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А кто применял её в своей работе? а на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продакшене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-- логотип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монго</a:t>
            </a:r>
            <a:endParaRPr lang="ru-RU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Ну, как 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ожидалось,с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каждым вопросом количество рук сокращалось...</a:t>
            </a: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Что ж, прежде чем начать, давайте очень кратенько посмотрим, что такое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40503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1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1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1"/>
          <p:cNvSpPr txBox="1">
            <a:spLocks noGrp="1"/>
          </p:cNvSpPr>
          <p:nvPr>
            <p:ph type="body" idx="2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2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2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2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2"/>
          <p:cNvSpPr txBox="1">
            <a:spLocks noGrp="1"/>
          </p:cNvSpPr>
          <p:nvPr>
            <p:ph type="body" idx="3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2"/>
          <p:cNvSpPr txBox="1">
            <a:spLocks noGrp="1"/>
          </p:cNvSpPr>
          <p:nvPr>
            <p:ph type="body" idx="4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3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3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3"/>
          <p:cNvSpPr txBox="1">
            <a:spLocks noGrp="1"/>
          </p:cNvSpPr>
          <p:nvPr>
            <p:ph type="body" idx="2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3"/>
          <p:cNvSpPr txBox="1">
            <a:spLocks noGrp="1"/>
          </p:cNvSpPr>
          <p:nvPr>
            <p:ph type="body" idx="3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3"/>
          <p:cNvSpPr txBox="1">
            <a:spLocks noGrp="1"/>
          </p:cNvSpPr>
          <p:nvPr>
            <p:ph type="body" idx="4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3"/>
          <p:cNvSpPr txBox="1">
            <a:spLocks noGrp="1"/>
          </p:cNvSpPr>
          <p:nvPr>
            <p:ph type="body" idx="5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3"/>
          <p:cNvSpPr txBox="1">
            <a:spLocks noGrp="1"/>
          </p:cNvSpPr>
          <p:nvPr>
            <p:ph type="body" idx="6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3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3"/>
          <p:cNvSpPr txBox="1">
            <a:spLocks noGrp="1"/>
          </p:cNvSpPr>
          <p:nvPr>
            <p:ph type="subTitle" idx="1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4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4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5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5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6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7"/>
          <p:cNvSpPr txBox="1">
            <a:spLocks noGrp="1"/>
          </p:cNvSpPr>
          <p:nvPr>
            <p:ph type="subTitle" idx="1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8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8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8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8"/>
          <p:cNvSpPr txBox="1">
            <a:spLocks noGrp="1"/>
          </p:cNvSpPr>
          <p:nvPr>
            <p:ph type="body" idx="3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9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9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9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9"/>
          <p:cNvSpPr txBox="1">
            <a:spLocks noGrp="1"/>
          </p:cNvSpPr>
          <p:nvPr>
            <p:ph type="body" idx="3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0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0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0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0"/>
          <p:cNvSpPr txBox="1">
            <a:spLocks noGrp="1"/>
          </p:cNvSpPr>
          <p:nvPr>
            <p:ph type="body" idx="3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9143640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9"/>
          <p:cNvSpPr/>
          <p:nvPr/>
        </p:nvSpPr>
        <p:spPr>
          <a:xfrm>
            <a:off x="6983280" y="6446880"/>
            <a:ext cx="213336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sz="10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12;p2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76200" y="181080"/>
            <a:ext cx="1133280" cy="42048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9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" name="Google Shape;14;p29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licensing/server-side-public-license" TargetMode="External"/><Relationship Id="rId2" Type="http://schemas.openxmlformats.org/officeDocument/2006/relationships/hyperlink" Target="https://ru.wikipedia.org/wiki/GNU_AGP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r="46063"/>
          <a:stretch/>
        </p:blipFill>
        <p:spPr>
          <a:xfrm>
            <a:off x="251520" y="2051720"/>
            <a:ext cx="4824536" cy="228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863E7F6-6F3F-410E-9A62-E677899DB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671396"/>
            <a:ext cx="3046648" cy="304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05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F04352-2EC3-4A33-AC42-4A6C88702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3" y="764704"/>
            <a:ext cx="6343151" cy="1800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4C6BB7-DAE9-4E35-A873-5439499B0B06}"/>
              </a:ext>
            </a:extLst>
          </p:cNvPr>
          <p:cNvSpPr txBox="1"/>
          <p:nvPr/>
        </p:nvSpPr>
        <p:spPr>
          <a:xfrm>
            <a:off x="575556" y="2276872"/>
            <a:ext cx="799288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Поддержка двух форматов хранения </a:t>
            </a:r>
            <a:r>
              <a:rPr lang="en-US" sz="2400" b="1" dirty="0"/>
              <a:t>JSON, JSONB</a:t>
            </a:r>
            <a:endParaRPr lang="ru-RU" sz="2400" b="1" dirty="0"/>
          </a:p>
          <a:p>
            <a:endParaRPr lang="en-US" sz="24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– </a:t>
            </a:r>
            <a:r>
              <a:rPr lang="ru-RU" sz="2800" dirty="0"/>
              <a:t>быстрая вставка,               медленное чтение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JSONB – </a:t>
            </a:r>
            <a:r>
              <a:rPr lang="ru-RU" sz="2800" dirty="0" err="1"/>
              <a:t>меделенная</a:t>
            </a:r>
            <a:r>
              <a:rPr lang="ru-RU" sz="2800" dirty="0"/>
              <a:t> вставка, </a:t>
            </a:r>
            <a:r>
              <a:rPr lang="ru-RU" sz="2800" dirty="0" err="1"/>
              <a:t>индексируемость</a:t>
            </a:r>
            <a:r>
              <a:rPr lang="ru-RU" sz="2800" dirty="0"/>
              <a:t>, внутренние функции для работы с документом</a:t>
            </a:r>
          </a:p>
        </p:txBody>
      </p:sp>
    </p:spTree>
    <p:extLst>
      <p:ext uri="{BB962C8B-B14F-4D97-AF65-F5344CB8AC3E}">
        <p14:creationId xmlns:p14="http://schemas.microsoft.com/office/powerpoint/2010/main" val="2323853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14C6BB7-DAE9-4E35-A873-5439499B0B06}"/>
              </a:ext>
            </a:extLst>
          </p:cNvPr>
          <p:cNvSpPr txBox="1"/>
          <p:nvPr/>
        </p:nvSpPr>
        <p:spPr>
          <a:xfrm>
            <a:off x="4067944" y="2780928"/>
            <a:ext cx="1404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BSON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397679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5FC0833-5EF4-4864-B7B9-118248664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86" y="908720"/>
            <a:ext cx="7938628" cy="51319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8FA29A-23B3-4239-B6C7-8F1393584866}"/>
              </a:ext>
            </a:extLst>
          </p:cNvPr>
          <p:cNvSpPr txBox="1"/>
          <p:nvPr/>
        </p:nvSpPr>
        <p:spPr>
          <a:xfrm>
            <a:off x="1331640" y="1052736"/>
            <a:ext cx="2438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9AA6"/>
                </a:solidFill>
              </a:rPr>
              <a:t>9 КРУГОВ АДА </a:t>
            </a:r>
            <a:r>
              <a:rPr lang="en-US" dirty="0">
                <a:solidFill>
                  <a:srgbClr val="009AA6"/>
                </a:solidFill>
              </a:rPr>
              <a:t>MONGODB</a:t>
            </a:r>
            <a:endParaRPr lang="ru-RU" dirty="0">
              <a:solidFill>
                <a:srgbClr val="009AA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8EBEE7-805C-49A4-9A96-F6033CEFBEA1}"/>
              </a:ext>
            </a:extLst>
          </p:cNvPr>
          <p:cNvSpPr txBox="1"/>
          <p:nvPr/>
        </p:nvSpPr>
        <p:spPr>
          <a:xfrm>
            <a:off x="755576" y="1916832"/>
            <a:ext cx="3456384" cy="32778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ru-RU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ПРОДАТЬ ТЕХНОЛОГИЮ АРХИТЕКТОРУ</a:t>
            </a:r>
          </a:p>
          <a:p>
            <a:pPr marL="228600" indent="-228600">
              <a:buFont typeface="+mj-lt"/>
              <a:buAutoNum type="arabicPeriod"/>
            </a:pPr>
            <a:endParaRPr lang="ru-RU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ПОБОРОТЬ ЖЕЛАНИЕ ИСПОЛЬЗОВАТЬ ТЕХНОЛОГИЮ ВЕЗДЕ</a:t>
            </a:r>
          </a:p>
          <a:p>
            <a:pPr marL="228600" indent="-228600">
              <a:buFont typeface="+mj-lt"/>
              <a:buAutoNum type="arabicPeriod"/>
            </a:pPr>
            <a:endParaRPr lang="ru-RU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ПРОСТОТА ИСПОЛЬЗОВАНИЯ </a:t>
            </a:r>
          </a:p>
          <a:p>
            <a:pPr marL="228600" indent="-228600">
              <a:buFont typeface="+mj-lt"/>
              <a:buAutoNum type="arabicPeriod"/>
            </a:pPr>
            <a:endParaRPr lang="ru-RU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ОШИБКИ НОВИЧКА</a:t>
            </a:r>
          </a:p>
          <a:p>
            <a:pPr marL="228600" indent="-228600">
              <a:buFont typeface="+mj-lt"/>
              <a:buAutoNum type="arabicPeriod"/>
            </a:pPr>
            <a:endParaRPr lang="ru-RU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ВОЗВРАЩЕНИЕ К МАНУАЛАМ</a:t>
            </a:r>
          </a:p>
          <a:p>
            <a:pPr marL="228600" indent="-228600">
              <a:buFont typeface="+mj-lt"/>
              <a:buAutoNum type="arabicPeriod"/>
            </a:pPr>
            <a:endParaRPr lang="ru-RU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РЕЛЯЦИОННОЕ МЫШЛЕНИЕ И ЕГО ПОСЛЕДСТВИЯ</a:t>
            </a:r>
          </a:p>
          <a:p>
            <a:pPr marL="228600" indent="-228600">
              <a:buFont typeface="+mj-lt"/>
              <a:buAutoNum type="arabicPeriod"/>
            </a:pPr>
            <a:endParaRPr lang="ru-RU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ТРУДНОСТИ ПРОЕКТИРОВАНИЯ</a:t>
            </a:r>
          </a:p>
          <a:p>
            <a:pPr marL="228600" indent="-228600">
              <a:buFont typeface="+mj-lt"/>
              <a:buAutoNum type="arabicPeriod"/>
            </a:pPr>
            <a:endParaRPr lang="ru-RU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MONGO CLIENT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ПОСЛЕДСТВИЯ ТЕСТИРОВАНИЯ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474145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3707903" y="2852936"/>
            <a:ext cx="1728193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ЛИМБ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2792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узырек для мыслей: облако 9">
            <a:extLst>
              <a:ext uri="{FF2B5EF4-FFF2-40B4-BE49-F238E27FC236}">
                <a16:creationId xmlns:a16="http://schemas.microsoft.com/office/drawing/2014/main" id="{C3922523-15D9-4213-809E-FDBE53DEDA22}"/>
              </a:ext>
            </a:extLst>
          </p:cNvPr>
          <p:cNvSpPr/>
          <p:nvPr/>
        </p:nvSpPr>
        <p:spPr>
          <a:xfrm>
            <a:off x="2052131" y="2734753"/>
            <a:ext cx="2160240" cy="1008112"/>
          </a:xfrm>
          <a:prstGeom prst="cloudCallout">
            <a:avLst>
              <a:gd name="adj1" fmla="val 32077"/>
              <a:gd name="adj2" fmla="val 857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она на </a:t>
            </a:r>
            <a:r>
              <a:rPr lang="en-US" dirty="0"/>
              <a:t>JS </a:t>
            </a:r>
            <a:r>
              <a:rPr lang="ru-RU" dirty="0"/>
              <a:t>написана!</a:t>
            </a:r>
          </a:p>
        </p:txBody>
      </p:sp>
      <p:sp>
        <p:nvSpPr>
          <p:cNvPr id="9" name="Пузырек для мыслей: облако 8">
            <a:extLst>
              <a:ext uri="{FF2B5EF4-FFF2-40B4-BE49-F238E27FC236}">
                <a16:creationId xmlns:a16="http://schemas.microsoft.com/office/drawing/2014/main" id="{9A0A1490-FD07-4D65-9250-04CFADC8712C}"/>
              </a:ext>
            </a:extLst>
          </p:cNvPr>
          <p:cNvSpPr/>
          <p:nvPr/>
        </p:nvSpPr>
        <p:spPr>
          <a:xfrm>
            <a:off x="2059444" y="1628800"/>
            <a:ext cx="2160240" cy="1008112"/>
          </a:xfrm>
          <a:prstGeom prst="cloudCallout">
            <a:avLst>
              <a:gd name="adj1" fmla="val 37647"/>
              <a:gd name="adj2" fmla="val 1794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теряет данные</a:t>
            </a:r>
          </a:p>
        </p:txBody>
      </p:sp>
      <p:sp>
        <p:nvSpPr>
          <p:cNvPr id="4" name="Google Shape;133;p2"/>
          <p:cNvSpPr/>
          <p:nvPr/>
        </p:nvSpPr>
        <p:spPr>
          <a:xfrm>
            <a:off x="7308303" y="479608"/>
            <a:ext cx="1728193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ЛИМБ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5" name="Рисунок 4" descr="Собрание">
            <a:extLst>
              <a:ext uri="{FF2B5EF4-FFF2-40B4-BE49-F238E27FC236}">
                <a16:creationId xmlns:a16="http://schemas.microsoft.com/office/drawing/2014/main" id="{7D9DFDED-BABD-47E3-BA11-A03E5A919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9608" y="3501008"/>
            <a:ext cx="1884784" cy="1884784"/>
          </a:xfrm>
          <a:prstGeom prst="rect">
            <a:avLst/>
          </a:prstGeom>
        </p:spPr>
      </p:pic>
      <p:sp>
        <p:nvSpPr>
          <p:cNvPr id="7" name="Пузырек для мыслей: облако 6">
            <a:extLst>
              <a:ext uri="{FF2B5EF4-FFF2-40B4-BE49-F238E27FC236}">
                <a16:creationId xmlns:a16="http://schemas.microsoft.com/office/drawing/2014/main" id="{AA0F742E-6086-43D4-873E-F1025581C58D}"/>
              </a:ext>
            </a:extLst>
          </p:cNvPr>
          <p:cNvSpPr/>
          <p:nvPr/>
        </p:nvSpPr>
        <p:spPr>
          <a:xfrm>
            <a:off x="5004048" y="1476953"/>
            <a:ext cx="2160240" cy="1008112"/>
          </a:xfrm>
          <a:prstGeom prst="cloudCallout">
            <a:avLst>
              <a:gd name="adj1" fmla="val -41998"/>
              <a:gd name="adj2" fmla="val 1913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нет транзакций</a:t>
            </a:r>
          </a:p>
        </p:txBody>
      </p:sp>
      <p:sp>
        <p:nvSpPr>
          <p:cNvPr id="6" name="Пузырек для мыслей: облако 5">
            <a:extLst>
              <a:ext uri="{FF2B5EF4-FFF2-40B4-BE49-F238E27FC236}">
                <a16:creationId xmlns:a16="http://schemas.microsoft.com/office/drawing/2014/main" id="{93C018FD-17B1-4704-BDDA-AE19DA0F56E7}"/>
              </a:ext>
            </a:extLst>
          </p:cNvPr>
          <p:cNvSpPr/>
          <p:nvPr/>
        </p:nvSpPr>
        <p:spPr>
          <a:xfrm>
            <a:off x="5220072" y="2636912"/>
            <a:ext cx="2160240" cy="1008112"/>
          </a:xfrm>
          <a:prstGeom prst="cloudCallout">
            <a:avLst>
              <a:gd name="adj1" fmla="val -37542"/>
              <a:gd name="adj2" fmla="val 929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течёт память</a:t>
            </a:r>
          </a:p>
        </p:txBody>
      </p:sp>
      <p:sp>
        <p:nvSpPr>
          <p:cNvPr id="8" name="Пузырек для мыслей: облако 7">
            <a:extLst>
              <a:ext uri="{FF2B5EF4-FFF2-40B4-BE49-F238E27FC236}">
                <a16:creationId xmlns:a16="http://schemas.microsoft.com/office/drawing/2014/main" id="{3968249A-DF7A-41CA-A289-B0305EC421D7}"/>
              </a:ext>
            </a:extLst>
          </p:cNvPr>
          <p:cNvSpPr/>
          <p:nvPr/>
        </p:nvSpPr>
        <p:spPr>
          <a:xfrm>
            <a:off x="3435320" y="2078850"/>
            <a:ext cx="2273360" cy="1116124"/>
          </a:xfrm>
          <a:prstGeom prst="cloudCallout">
            <a:avLst>
              <a:gd name="adj1" fmla="val -309"/>
              <a:gd name="adj2" fmla="val 1062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был печальный опыт</a:t>
            </a:r>
          </a:p>
        </p:txBody>
      </p:sp>
    </p:spTree>
    <p:extLst>
      <p:ext uri="{BB962C8B-B14F-4D97-AF65-F5344CB8AC3E}">
        <p14:creationId xmlns:p14="http://schemas.microsoft.com/office/powerpoint/2010/main" val="3118286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0E32558-CD8C-4754-95A5-4750AEB76F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0" t="7990" r="3378" b="6206"/>
          <a:stretch/>
        </p:blipFill>
        <p:spPr>
          <a:xfrm>
            <a:off x="1667803" y="3606496"/>
            <a:ext cx="5808394" cy="1834736"/>
          </a:xfrm>
          <a:prstGeom prst="rect">
            <a:avLst/>
          </a:prstGeom>
        </p:spPr>
      </p:pic>
      <p:sp>
        <p:nvSpPr>
          <p:cNvPr id="4" name="Google Shape;133;p2"/>
          <p:cNvSpPr/>
          <p:nvPr/>
        </p:nvSpPr>
        <p:spPr>
          <a:xfrm>
            <a:off x="7308303" y="479608"/>
            <a:ext cx="1728193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ЛИМБ</a:t>
            </a:r>
            <a:endParaRPr sz="2400" b="0" i="0" u="none" strike="noStrike" cap="none" dirty="0">
              <a:sym typeface="Arial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60258C9-30AA-4B11-A4A7-9FC20C90250E}"/>
              </a:ext>
            </a:extLst>
          </p:cNvPr>
          <p:cNvSpPr/>
          <p:nvPr/>
        </p:nvSpPr>
        <p:spPr>
          <a:xfrm>
            <a:off x="2411760" y="2412176"/>
            <a:ext cx="43204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Плюсы для </a:t>
            </a:r>
            <a:r>
              <a:rPr lang="en-US" dirty="0"/>
              <a:t>MongoDB</a:t>
            </a:r>
            <a:r>
              <a:rPr lang="ru-RU" dirty="0"/>
              <a:t>:</a:t>
            </a:r>
          </a:p>
          <a:p>
            <a:r>
              <a:rPr lang="ru-RU" dirty="0"/>
              <a:t>- простое добавление зависимости - поиск возвращает _</a:t>
            </a:r>
            <a:r>
              <a:rPr lang="ru-RU" dirty="0" err="1"/>
              <a:t>id</a:t>
            </a:r>
            <a:r>
              <a:rPr lang="ru-RU" dirty="0"/>
              <a:t> всех зависимостей - просто сделать связь многие-ко-многим</a:t>
            </a:r>
          </a:p>
        </p:txBody>
      </p:sp>
      <p:sp>
        <p:nvSpPr>
          <p:cNvPr id="11" name="Google Shape;133;p2">
            <a:extLst>
              <a:ext uri="{FF2B5EF4-FFF2-40B4-BE49-F238E27FC236}">
                <a16:creationId xmlns:a16="http://schemas.microsoft.com/office/drawing/2014/main" id="{94912408-7859-465D-9AE1-596C67CDF101}"/>
              </a:ext>
            </a:extLst>
          </p:cNvPr>
          <p:cNvSpPr/>
          <p:nvPr/>
        </p:nvSpPr>
        <p:spPr>
          <a:xfrm>
            <a:off x="3023828" y="1378240"/>
            <a:ext cx="3096344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Документ со ссылкой</a:t>
            </a:r>
            <a:endParaRPr sz="24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0077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7308303" y="479608"/>
            <a:ext cx="1728193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ЛИМБ</a:t>
            </a:r>
            <a:endParaRPr sz="2400" b="0" i="0" u="none" strike="noStrike" cap="none" dirty="0">
              <a:sym typeface="Arial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60258C9-30AA-4B11-A4A7-9FC20C90250E}"/>
              </a:ext>
            </a:extLst>
          </p:cNvPr>
          <p:cNvSpPr/>
          <p:nvPr/>
        </p:nvSpPr>
        <p:spPr>
          <a:xfrm>
            <a:off x="1763688" y="2443998"/>
            <a:ext cx="59046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Плюсы для </a:t>
            </a:r>
            <a:r>
              <a:rPr lang="en-US" dirty="0"/>
              <a:t>MongoDB</a:t>
            </a:r>
            <a:r>
              <a:rPr lang="ru-RU" dirty="0"/>
              <a:t>: </a:t>
            </a:r>
          </a:p>
          <a:p>
            <a:r>
              <a:rPr lang="ru-RU" dirty="0"/>
              <a:t>- сохранение за 1 операцию - поиск возвращает корневой документ</a:t>
            </a:r>
          </a:p>
          <a:p>
            <a:r>
              <a:rPr lang="ru-RU" dirty="0"/>
              <a:t>Плюсы для PG:</a:t>
            </a:r>
          </a:p>
          <a:p>
            <a:r>
              <a:rPr lang="ru-RU" dirty="0"/>
              <a:t>- большой объем хранения </a:t>
            </a:r>
            <a:r>
              <a:rPr lang="ru-RU" dirty="0" err="1"/>
              <a:t>json</a:t>
            </a:r>
            <a:r>
              <a:rPr lang="ru-RU" dirty="0"/>
              <a:t>\</a:t>
            </a:r>
            <a:r>
              <a:rPr lang="ru-RU" dirty="0" err="1"/>
              <a:t>jsonb</a:t>
            </a:r>
            <a:endParaRPr lang="ru-RU" dirty="0"/>
          </a:p>
        </p:txBody>
      </p:sp>
      <p:sp>
        <p:nvSpPr>
          <p:cNvPr id="11" name="Google Shape;133;p2">
            <a:extLst>
              <a:ext uri="{FF2B5EF4-FFF2-40B4-BE49-F238E27FC236}">
                <a16:creationId xmlns:a16="http://schemas.microsoft.com/office/drawing/2014/main" id="{94912408-7859-465D-9AE1-596C67CDF101}"/>
              </a:ext>
            </a:extLst>
          </p:cNvPr>
          <p:cNvSpPr/>
          <p:nvPr/>
        </p:nvSpPr>
        <p:spPr>
          <a:xfrm>
            <a:off x="3023828" y="1378240"/>
            <a:ext cx="3096344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В</a:t>
            </a: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ложе</a:t>
            </a:r>
            <a:r>
              <a:rPr lang="ru-RU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нные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документы</a:t>
            </a:r>
            <a:endParaRPr lang="ru-RU" sz="2400" b="0" i="0" u="none" strike="noStrike" cap="none" dirty="0">
              <a:sym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CD5447-3A1E-4BF1-A0A8-6FF5AC5BA6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4" t="7748" r="1561" b="3918"/>
          <a:stretch/>
        </p:blipFill>
        <p:spPr>
          <a:xfrm>
            <a:off x="1713750" y="4046435"/>
            <a:ext cx="5716499" cy="95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019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7308303" y="479608"/>
            <a:ext cx="1728193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ЛИМБ</a:t>
            </a:r>
            <a:endParaRPr sz="2400" b="0" i="0" u="none" strike="noStrike" cap="none" dirty="0">
              <a:sym typeface="Arial"/>
            </a:endParaRPr>
          </a:p>
        </p:txBody>
      </p:sp>
      <p:sp>
        <p:nvSpPr>
          <p:cNvPr id="11" name="Google Shape;133;p2">
            <a:extLst>
              <a:ext uri="{FF2B5EF4-FFF2-40B4-BE49-F238E27FC236}">
                <a16:creationId xmlns:a16="http://schemas.microsoft.com/office/drawing/2014/main" id="{94912408-7859-465D-9AE1-596C67CDF101}"/>
              </a:ext>
            </a:extLst>
          </p:cNvPr>
          <p:cNvSpPr/>
          <p:nvPr/>
        </p:nvSpPr>
        <p:spPr>
          <a:xfrm>
            <a:off x="3023828" y="1378240"/>
            <a:ext cx="3096344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Replication</a:t>
            </a:r>
            <a:endParaRPr lang="ru-RU" sz="2400" b="0" i="0" u="none" strike="noStrike" cap="none" dirty="0">
              <a:sym typeface="Arial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B19091A-B087-498D-9E38-D5A99ACAF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553" y="2015659"/>
            <a:ext cx="4248894" cy="347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66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7308303" y="479608"/>
            <a:ext cx="1728193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ЛИМБ</a:t>
            </a:r>
            <a:endParaRPr sz="2400" b="0" i="0" u="none" strike="noStrike" cap="none" dirty="0">
              <a:sym typeface="Arial"/>
            </a:endParaRPr>
          </a:p>
        </p:txBody>
      </p:sp>
      <p:sp>
        <p:nvSpPr>
          <p:cNvPr id="11" name="Google Shape;133;p2">
            <a:extLst>
              <a:ext uri="{FF2B5EF4-FFF2-40B4-BE49-F238E27FC236}">
                <a16:creationId xmlns:a16="http://schemas.microsoft.com/office/drawing/2014/main" id="{94912408-7859-465D-9AE1-596C67CDF101}"/>
              </a:ext>
            </a:extLst>
          </p:cNvPr>
          <p:cNvSpPr/>
          <p:nvPr/>
        </p:nvSpPr>
        <p:spPr>
          <a:xfrm>
            <a:off x="3023828" y="1378240"/>
            <a:ext cx="3096344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Sharding</a:t>
            </a:r>
            <a:endParaRPr lang="ru-RU" sz="2400" b="0" i="0" u="none" strike="noStrike" cap="none" dirty="0">
              <a:sym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7D81D4-07E6-4642-97FA-6534BB493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67322" y="1988840"/>
            <a:ext cx="5617046" cy="398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99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7308303" y="479608"/>
            <a:ext cx="1728193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ЛИМБ</a:t>
            </a:r>
            <a:endParaRPr sz="2400" b="0" i="0" u="none" strike="noStrike" cap="none" dirty="0">
              <a:sym typeface="Arial"/>
            </a:endParaRPr>
          </a:p>
        </p:txBody>
      </p:sp>
      <p:sp>
        <p:nvSpPr>
          <p:cNvPr id="11" name="Google Shape;133;p2">
            <a:extLst>
              <a:ext uri="{FF2B5EF4-FFF2-40B4-BE49-F238E27FC236}">
                <a16:creationId xmlns:a16="http://schemas.microsoft.com/office/drawing/2014/main" id="{94912408-7859-465D-9AE1-596C67CDF101}"/>
              </a:ext>
            </a:extLst>
          </p:cNvPr>
          <p:cNvSpPr/>
          <p:nvPr/>
        </p:nvSpPr>
        <p:spPr>
          <a:xfrm>
            <a:off x="3023828" y="1378240"/>
            <a:ext cx="3096344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Лицензирование</a:t>
            </a:r>
            <a:endParaRPr lang="ru-RU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544D5C-3263-4460-B46F-EF583A802270}"/>
              </a:ext>
            </a:extLst>
          </p:cNvPr>
          <p:cNvSpPr txBox="1"/>
          <p:nvPr/>
        </p:nvSpPr>
        <p:spPr>
          <a:xfrm>
            <a:off x="2751630" y="2708920"/>
            <a:ext cx="3640740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ранее </a:t>
            </a:r>
            <a:r>
              <a:rPr lang="en-US" sz="2000" dirty="0">
                <a:hlinkClick r:id="rId2" tooltip="GNU AGPL"/>
              </a:rPr>
              <a:t>GNU AGPL</a:t>
            </a:r>
            <a:r>
              <a:rPr lang="en-US" sz="2000" dirty="0"/>
              <a:t> (</a:t>
            </a:r>
            <a:r>
              <a:rPr lang="ru-RU" sz="2000" dirty="0"/>
              <a:t>СУБД)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3"/>
              </a:rPr>
              <a:t>Server Side Public License</a:t>
            </a:r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Есть платная поддержка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4014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"/>
          <p:cNvSpPr/>
          <p:nvPr/>
        </p:nvSpPr>
        <p:spPr>
          <a:xfrm>
            <a:off x="87480" y="1268760"/>
            <a:ext cx="8681760" cy="50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"/>
          <p:cNvSpPr/>
          <p:nvPr/>
        </p:nvSpPr>
        <p:spPr>
          <a:xfrm>
            <a:off x="5220072" y="3097160"/>
            <a:ext cx="3519720" cy="105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i="0" u="none" strike="noStrike" cap="none" dirty="0">
                <a:solidFill>
                  <a:srgbClr val="0C343D"/>
                </a:solidFill>
                <a:latin typeface="Tahoma"/>
                <a:ea typeface="Tahoma"/>
                <a:cs typeface="Tahoma"/>
                <a:sym typeface="Tahoma"/>
              </a:rPr>
              <a:t>Елисеев Дмитрий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Database Lead</a:t>
            </a: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"/>
          <p:cNvSpPr/>
          <p:nvPr/>
        </p:nvSpPr>
        <p:spPr>
          <a:xfrm>
            <a:off x="8892360" y="6453360"/>
            <a:ext cx="143640" cy="287640"/>
          </a:xfrm>
          <a:prstGeom prst="rect">
            <a:avLst/>
          </a:prstGeom>
          <a:solidFill>
            <a:srgbClr val="009A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"/>
          <p:cNvSpPr/>
          <p:nvPr/>
        </p:nvSpPr>
        <p:spPr>
          <a:xfrm>
            <a:off x="2267640" y="6362280"/>
            <a:ext cx="6888600" cy="5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24" y="1412776"/>
            <a:ext cx="3888432" cy="388843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2231739" y="2927880"/>
            <a:ext cx="4680521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СЛАДОСТРАСТИЕ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0815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516217" y="479608"/>
            <a:ext cx="2520280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СЛАДОСТРАСТИЕ</a:t>
            </a:r>
            <a:endParaRPr sz="2000" b="0" i="0" u="none" strike="noStrike" cap="none" dirty="0">
              <a:sym typeface="Arial"/>
            </a:endParaRPr>
          </a:p>
        </p:txBody>
      </p:sp>
      <p:sp>
        <p:nvSpPr>
          <p:cNvPr id="11" name="Google Shape;133;p2">
            <a:extLst>
              <a:ext uri="{FF2B5EF4-FFF2-40B4-BE49-F238E27FC236}">
                <a16:creationId xmlns:a16="http://schemas.microsoft.com/office/drawing/2014/main" id="{94912408-7859-465D-9AE1-596C67CDF101}"/>
              </a:ext>
            </a:extLst>
          </p:cNvPr>
          <p:cNvSpPr/>
          <p:nvPr/>
        </p:nvSpPr>
        <p:spPr>
          <a:xfrm>
            <a:off x="3023828" y="1378240"/>
            <a:ext cx="3096344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ETL</a:t>
            </a:r>
            <a:endParaRPr lang="ru-RU" sz="2400" b="0" i="0" u="none" strike="noStrike" cap="none" dirty="0">
              <a:sym typeface="Arial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3211C31-B4C4-4857-A40A-E3D09ADCB5B0}"/>
              </a:ext>
            </a:extLst>
          </p:cNvPr>
          <p:cNvSpPr/>
          <p:nvPr/>
        </p:nvSpPr>
        <p:spPr>
          <a:xfrm>
            <a:off x="1043608" y="2996952"/>
            <a:ext cx="100811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9AE9726-46F7-431C-B8B0-AA78F051BF55}"/>
              </a:ext>
            </a:extLst>
          </p:cNvPr>
          <p:cNvSpPr/>
          <p:nvPr/>
        </p:nvSpPr>
        <p:spPr>
          <a:xfrm>
            <a:off x="4067944" y="3013720"/>
            <a:ext cx="100811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93D9020-2468-4C9D-AC92-ECD8FC979875}"/>
              </a:ext>
            </a:extLst>
          </p:cNvPr>
          <p:cNvSpPr/>
          <p:nvPr/>
        </p:nvSpPr>
        <p:spPr>
          <a:xfrm>
            <a:off x="7029381" y="3025265"/>
            <a:ext cx="100811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592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2735795" y="2927880"/>
            <a:ext cx="3672409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ЧРЕВОУГОДИЕ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9324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516217" y="479608"/>
            <a:ext cx="2520280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ЧРЕВОУГОДИЕ</a:t>
            </a:r>
            <a:endParaRPr sz="2000" b="0" i="0" u="none" strike="noStrike" cap="none" dirty="0">
              <a:sym typeface="Arial"/>
            </a:endParaRPr>
          </a:p>
        </p:txBody>
      </p:sp>
      <p:sp>
        <p:nvSpPr>
          <p:cNvPr id="11" name="Google Shape;133;p2">
            <a:extLst>
              <a:ext uri="{FF2B5EF4-FFF2-40B4-BE49-F238E27FC236}">
                <a16:creationId xmlns:a16="http://schemas.microsoft.com/office/drawing/2014/main" id="{94912408-7859-465D-9AE1-596C67CDF101}"/>
              </a:ext>
            </a:extLst>
          </p:cNvPr>
          <p:cNvSpPr/>
          <p:nvPr/>
        </p:nvSpPr>
        <p:spPr>
          <a:xfrm>
            <a:off x="3023828" y="2348880"/>
            <a:ext cx="3096344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LIVE CODING</a:t>
            </a:r>
            <a:endParaRPr lang="ru-RU" sz="24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8995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3077834" y="2927880"/>
            <a:ext cx="29883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ЖАДНОСТЬ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545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948265" y="479608"/>
            <a:ext cx="20882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ЖАДНОСТЬ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A35BB13-1CE6-4503-8C37-530BFEB6F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2000" y="1471612"/>
            <a:ext cx="7620000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230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948265" y="479608"/>
            <a:ext cx="20882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ЖАДНОСТЬ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F4F53D4-DC00-457E-9F16-9ECDA2ECE1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1" b="13601"/>
          <a:stretch/>
        </p:blipFill>
        <p:spPr bwMode="auto">
          <a:xfrm>
            <a:off x="0" y="1988840"/>
            <a:ext cx="9144000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НИКАКОГО ВОЛШЕБСТВА НЕ СУЩЕСТВУЕТ</a:t>
            </a:r>
            <a:endParaRPr sz="24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9609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2888813" y="2927880"/>
            <a:ext cx="3366374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672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Replicaset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4C366FE-02B8-4B8D-9040-36DF52BB4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553" y="2015659"/>
            <a:ext cx="4248894" cy="347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844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Standalone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6F0CC72-1E30-4482-9605-E6985712D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839" y="2547814"/>
            <a:ext cx="3372321" cy="17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52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"/>
          <p:cNvSpPr/>
          <p:nvPr/>
        </p:nvSpPr>
        <p:spPr>
          <a:xfrm>
            <a:off x="244844" y="3284984"/>
            <a:ext cx="3519720" cy="105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C343D"/>
                </a:solidFill>
                <a:latin typeface="Tahoma"/>
                <a:ea typeface="Tahoma"/>
                <a:cs typeface="Tahoma"/>
                <a:sym typeface="Tahoma"/>
              </a:rPr>
              <a:t>Щербаков Роман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Software engineer</a:t>
            </a: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"/>
          <p:cNvSpPr/>
          <p:nvPr/>
        </p:nvSpPr>
        <p:spPr>
          <a:xfrm>
            <a:off x="8892360" y="6453360"/>
            <a:ext cx="143640" cy="287640"/>
          </a:xfrm>
          <a:prstGeom prst="rect">
            <a:avLst/>
          </a:prstGeom>
          <a:solidFill>
            <a:srgbClr val="009A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"/>
          <p:cNvSpPr/>
          <p:nvPr/>
        </p:nvSpPr>
        <p:spPr>
          <a:xfrm>
            <a:off x="2267640" y="6362280"/>
            <a:ext cx="6888600" cy="5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7A904F1-A698-441B-9702-74D50452F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634" y="1484784"/>
            <a:ext cx="3888432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375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Replicaset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341BACD-2CC5-4C3C-B6D0-0B564B1B01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69"/>
          <a:stretch/>
        </p:blipFill>
        <p:spPr>
          <a:xfrm>
            <a:off x="2041776" y="1988840"/>
            <a:ext cx="5060447" cy="399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87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Replicaset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D2EDCBD-73BB-460A-8738-B109813DE2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57"/>
          <a:stretch/>
        </p:blipFill>
        <p:spPr>
          <a:xfrm>
            <a:off x="2690550" y="2527780"/>
            <a:ext cx="3762900" cy="180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305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Write concern</a:t>
            </a:r>
            <a:endParaRPr sz="2400" b="0" i="0" u="none" strike="noStrike" cap="none" dirty="0"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CF22E0-611B-4C0A-A1E2-643B306C2C0D}"/>
              </a:ext>
            </a:extLst>
          </p:cNvPr>
          <p:cNvSpPr txBox="1"/>
          <p:nvPr/>
        </p:nvSpPr>
        <p:spPr>
          <a:xfrm>
            <a:off x="2339752" y="2351239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in-memory</a:t>
            </a:r>
            <a:endParaRPr lang="ru-RU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2DC73E-9A7F-48B2-97E8-E3FA705CF7EA}"/>
              </a:ext>
            </a:extLst>
          </p:cNvPr>
          <p:cNvSpPr txBox="1"/>
          <p:nvPr/>
        </p:nvSpPr>
        <p:spPr>
          <a:xfrm>
            <a:off x="5309930" y="2351239"/>
            <a:ext cx="1096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on-disk</a:t>
            </a:r>
            <a:endParaRPr lang="ru-RU" sz="2000" b="1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C4D4956B-586D-4593-BABE-7AAC5C2D452C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3834072" y="2551294"/>
            <a:ext cx="1475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9DB9A79-C067-4669-93C2-9D5700B44721}"/>
              </a:ext>
            </a:extLst>
          </p:cNvPr>
          <p:cNvSpPr txBox="1"/>
          <p:nvPr/>
        </p:nvSpPr>
        <p:spPr>
          <a:xfrm>
            <a:off x="2195736" y="3573016"/>
            <a:ext cx="1523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on Primary</a:t>
            </a:r>
            <a:endParaRPr lang="ru-RU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198C62-110B-428A-AE1B-0A35A45B5395}"/>
              </a:ext>
            </a:extLst>
          </p:cNvPr>
          <p:cNvSpPr txBox="1"/>
          <p:nvPr/>
        </p:nvSpPr>
        <p:spPr>
          <a:xfrm>
            <a:off x="4792930" y="3573016"/>
            <a:ext cx="1882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on Secondary</a:t>
            </a:r>
            <a:endParaRPr lang="ru-RU" sz="2000" b="1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004EF5E9-4BAF-4DC3-BE57-769813B0F8BA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718910" y="3773071"/>
            <a:ext cx="10740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0099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Sharded</a:t>
            </a:r>
            <a:r>
              <a:rPr lang="en-US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 cluster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DA5CCC-F29C-4338-B814-FE1B3089E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67322" y="1988840"/>
            <a:ext cx="5617046" cy="398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232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Sharded</a:t>
            </a:r>
            <a:r>
              <a:rPr lang="en-US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 cluster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1E3B5D0-0760-40CE-AD29-EB2E9E782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20" y="2060848"/>
            <a:ext cx="7812360" cy="305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942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Sharded</a:t>
            </a:r>
            <a:r>
              <a:rPr lang="en-US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 cluster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6929CD4-9D3B-4AA3-9F0D-D2F16F88A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716" y="1988840"/>
            <a:ext cx="4900567" cy="39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43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Sharded</a:t>
            </a:r>
            <a:r>
              <a:rPr lang="en-US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 cluster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9C5B906-A9F4-4D56-8713-31D7AEA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076" y="2304893"/>
            <a:ext cx="3743847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8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Sharded</a:t>
            </a:r>
            <a:r>
              <a:rPr lang="en-US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 cluster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62A307D-24D1-47FF-8E38-C9496CCC5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366" y="2395393"/>
            <a:ext cx="3353268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350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Sharded</a:t>
            </a:r>
            <a:r>
              <a:rPr lang="en-US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 cluster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B9CA4A8-7C0D-4002-A50E-5D304534D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22" y="1916831"/>
            <a:ext cx="3610479" cy="202910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4AFD2AA-8BBC-42D8-8BB2-A79AAA791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000" y="1902542"/>
            <a:ext cx="3610479" cy="205768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8107B1D-5356-4C41-BBD3-A31ADC60E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7708" y="4149080"/>
            <a:ext cx="3648584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3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0869856F-D917-4F9D-B34E-61C27FD25A7F}"/>
              </a:ext>
            </a:extLst>
          </p:cNvPr>
          <p:cNvSpPr/>
          <p:nvPr/>
        </p:nvSpPr>
        <p:spPr>
          <a:xfrm>
            <a:off x="5937960" y="1333492"/>
            <a:ext cx="1872208" cy="47525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0C924078-6F5D-4803-B99F-96B19276A049}"/>
              </a:ext>
            </a:extLst>
          </p:cNvPr>
          <p:cNvSpPr/>
          <p:nvPr/>
        </p:nvSpPr>
        <p:spPr>
          <a:xfrm>
            <a:off x="3635868" y="1333492"/>
            <a:ext cx="1872208" cy="47525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10B6E4E0-3D41-4EF3-9A9E-FBC58A3D56E8}"/>
              </a:ext>
            </a:extLst>
          </p:cNvPr>
          <p:cNvSpPr/>
          <p:nvPr/>
        </p:nvSpPr>
        <p:spPr>
          <a:xfrm>
            <a:off x="1331640" y="1340768"/>
            <a:ext cx="1872208" cy="47525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32B03E91-3912-42C0-9753-DDB6933FBB96}"/>
              </a:ext>
            </a:extLst>
          </p:cNvPr>
          <p:cNvGrpSpPr/>
          <p:nvPr/>
        </p:nvGrpSpPr>
        <p:grpSpPr>
          <a:xfrm>
            <a:off x="4065752" y="1700808"/>
            <a:ext cx="1012495" cy="4079114"/>
            <a:chOff x="3775529" y="1704800"/>
            <a:chExt cx="1012495" cy="4079114"/>
          </a:xfrm>
        </p:grpSpPr>
        <p:sp>
          <p:nvSpPr>
            <p:cNvPr id="10" name="Блок-схема: магнитный диск 9">
              <a:extLst>
                <a:ext uri="{FF2B5EF4-FFF2-40B4-BE49-F238E27FC236}">
                  <a16:creationId xmlns:a16="http://schemas.microsoft.com/office/drawing/2014/main" id="{D9D5B775-E919-47BD-AC9F-9970AC0D7A32}"/>
                </a:ext>
              </a:extLst>
            </p:cNvPr>
            <p:cNvSpPr/>
            <p:nvPr/>
          </p:nvSpPr>
          <p:spPr>
            <a:xfrm>
              <a:off x="3779912" y="1704800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router</a:t>
              </a:r>
              <a:endParaRPr lang="ru-RU" dirty="0"/>
            </a:p>
          </p:txBody>
        </p:sp>
        <p:sp>
          <p:nvSpPr>
            <p:cNvPr id="11" name="Блок-схема: магнитный диск 10">
              <a:extLst>
                <a:ext uri="{FF2B5EF4-FFF2-40B4-BE49-F238E27FC236}">
                  <a16:creationId xmlns:a16="http://schemas.microsoft.com/office/drawing/2014/main" id="{C3DE4565-908D-4B98-8147-4CC866EE1533}"/>
                </a:ext>
              </a:extLst>
            </p:cNvPr>
            <p:cNvSpPr/>
            <p:nvPr/>
          </p:nvSpPr>
          <p:spPr>
            <a:xfrm>
              <a:off x="3779912" y="2565258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config-</a:t>
              </a:r>
              <a:r>
                <a:rPr lang="en-US" dirty="0" err="1"/>
                <a:t>srv</a:t>
              </a:r>
              <a:endParaRPr lang="ru-RU" dirty="0"/>
            </a:p>
          </p:txBody>
        </p:sp>
        <p:sp>
          <p:nvSpPr>
            <p:cNvPr id="12" name="Блок-схема: магнитный диск 11">
              <a:extLst>
                <a:ext uri="{FF2B5EF4-FFF2-40B4-BE49-F238E27FC236}">
                  <a16:creationId xmlns:a16="http://schemas.microsoft.com/office/drawing/2014/main" id="{9693BD7E-1B3B-4200-B277-B6FCF2E00016}"/>
                </a:ext>
              </a:extLst>
            </p:cNvPr>
            <p:cNvSpPr/>
            <p:nvPr/>
          </p:nvSpPr>
          <p:spPr>
            <a:xfrm>
              <a:off x="3779912" y="3446122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shard-01</a:t>
              </a:r>
              <a:endParaRPr lang="ru-RU" dirty="0"/>
            </a:p>
          </p:txBody>
        </p:sp>
        <p:sp>
          <p:nvSpPr>
            <p:cNvPr id="13" name="Блок-схема: магнитный диск 12">
              <a:extLst>
                <a:ext uri="{FF2B5EF4-FFF2-40B4-BE49-F238E27FC236}">
                  <a16:creationId xmlns:a16="http://schemas.microsoft.com/office/drawing/2014/main" id="{6756D4A7-25D4-42CF-9279-7B974C7209BF}"/>
                </a:ext>
              </a:extLst>
            </p:cNvPr>
            <p:cNvSpPr/>
            <p:nvPr/>
          </p:nvSpPr>
          <p:spPr>
            <a:xfrm>
              <a:off x="3779912" y="4326986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shard-02</a:t>
              </a:r>
              <a:endParaRPr lang="ru-RU" dirty="0"/>
            </a:p>
          </p:txBody>
        </p:sp>
        <p:sp>
          <p:nvSpPr>
            <p:cNvPr id="14" name="Блок-схема: магнитный диск 13">
              <a:extLst>
                <a:ext uri="{FF2B5EF4-FFF2-40B4-BE49-F238E27FC236}">
                  <a16:creationId xmlns:a16="http://schemas.microsoft.com/office/drawing/2014/main" id="{3820FDA9-56C4-4933-88C0-D27DAEBE355F}"/>
                </a:ext>
              </a:extLst>
            </p:cNvPr>
            <p:cNvSpPr/>
            <p:nvPr/>
          </p:nvSpPr>
          <p:spPr>
            <a:xfrm>
              <a:off x="3775529" y="5207850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shard-03</a:t>
              </a:r>
              <a:endParaRPr lang="ru-RU" dirty="0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BC1CA61D-7972-484F-8860-0AD502EE657E}"/>
              </a:ext>
            </a:extLst>
          </p:cNvPr>
          <p:cNvGrpSpPr/>
          <p:nvPr/>
        </p:nvGrpSpPr>
        <p:grpSpPr>
          <a:xfrm>
            <a:off x="6372200" y="1690605"/>
            <a:ext cx="1012495" cy="4079114"/>
            <a:chOff x="3775529" y="1704800"/>
            <a:chExt cx="1012495" cy="4079114"/>
          </a:xfrm>
        </p:grpSpPr>
        <p:sp>
          <p:nvSpPr>
            <p:cNvPr id="16" name="Блок-схема: магнитный диск 15">
              <a:extLst>
                <a:ext uri="{FF2B5EF4-FFF2-40B4-BE49-F238E27FC236}">
                  <a16:creationId xmlns:a16="http://schemas.microsoft.com/office/drawing/2014/main" id="{06F61652-6631-490A-B519-56E66FD20E51}"/>
                </a:ext>
              </a:extLst>
            </p:cNvPr>
            <p:cNvSpPr/>
            <p:nvPr/>
          </p:nvSpPr>
          <p:spPr>
            <a:xfrm>
              <a:off x="3779912" y="1704800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router</a:t>
              </a:r>
              <a:endParaRPr lang="ru-RU" dirty="0"/>
            </a:p>
          </p:txBody>
        </p:sp>
        <p:sp>
          <p:nvSpPr>
            <p:cNvPr id="17" name="Блок-схема: магнитный диск 16">
              <a:extLst>
                <a:ext uri="{FF2B5EF4-FFF2-40B4-BE49-F238E27FC236}">
                  <a16:creationId xmlns:a16="http://schemas.microsoft.com/office/drawing/2014/main" id="{A56271EF-C6E3-4CDB-A10D-907B1C51C80A}"/>
                </a:ext>
              </a:extLst>
            </p:cNvPr>
            <p:cNvSpPr/>
            <p:nvPr/>
          </p:nvSpPr>
          <p:spPr>
            <a:xfrm>
              <a:off x="3779912" y="2565258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config-</a:t>
              </a:r>
              <a:r>
                <a:rPr lang="en-US" dirty="0" err="1"/>
                <a:t>srv</a:t>
              </a:r>
              <a:endParaRPr lang="ru-RU" dirty="0"/>
            </a:p>
          </p:txBody>
        </p:sp>
        <p:sp>
          <p:nvSpPr>
            <p:cNvPr id="18" name="Блок-схема: магнитный диск 17">
              <a:extLst>
                <a:ext uri="{FF2B5EF4-FFF2-40B4-BE49-F238E27FC236}">
                  <a16:creationId xmlns:a16="http://schemas.microsoft.com/office/drawing/2014/main" id="{5D9AACD4-665C-4113-AA51-021A18798B9A}"/>
                </a:ext>
              </a:extLst>
            </p:cNvPr>
            <p:cNvSpPr/>
            <p:nvPr/>
          </p:nvSpPr>
          <p:spPr>
            <a:xfrm>
              <a:off x="3779912" y="3446122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shard-01</a:t>
              </a:r>
              <a:endParaRPr lang="ru-RU" dirty="0"/>
            </a:p>
          </p:txBody>
        </p:sp>
        <p:sp>
          <p:nvSpPr>
            <p:cNvPr id="19" name="Блок-схема: магнитный диск 18">
              <a:extLst>
                <a:ext uri="{FF2B5EF4-FFF2-40B4-BE49-F238E27FC236}">
                  <a16:creationId xmlns:a16="http://schemas.microsoft.com/office/drawing/2014/main" id="{ED6E97BC-BC37-4AB7-ACCD-399D55672837}"/>
                </a:ext>
              </a:extLst>
            </p:cNvPr>
            <p:cNvSpPr/>
            <p:nvPr/>
          </p:nvSpPr>
          <p:spPr>
            <a:xfrm>
              <a:off x="3779912" y="4326986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shard-02</a:t>
              </a:r>
              <a:endParaRPr lang="ru-RU" dirty="0"/>
            </a:p>
          </p:txBody>
        </p:sp>
        <p:sp>
          <p:nvSpPr>
            <p:cNvPr id="20" name="Блок-схема: магнитный диск 19">
              <a:extLst>
                <a:ext uri="{FF2B5EF4-FFF2-40B4-BE49-F238E27FC236}">
                  <a16:creationId xmlns:a16="http://schemas.microsoft.com/office/drawing/2014/main" id="{8FE64EF3-BC86-4EAD-A88F-A9E360C6382E}"/>
                </a:ext>
              </a:extLst>
            </p:cNvPr>
            <p:cNvSpPr/>
            <p:nvPr/>
          </p:nvSpPr>
          <p:spPr>
            <a:xfrm>
              <a:off x="3775529" y="5207850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shard-03</a:t>
              </a:r>
              <a:endParaRPr lang="ru-RU" dirty="0"/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DED8E983-270F-444F-B721-EFE8D194F3E6}"/>
              </a:ext>
            </a:extLst>
          </p:cNvPr>
          <p:cNvGrpSpPr/>
          <p:nvPr/>
        </p:nvGrpSpPr>
        <p:grpSpPr>
          <a:xfrm>
            <a:off x="1759305" y="1680402"/>
            <a:ext cx="1012495" cy="4079114"/>
            <a:chOff x="3775529" y="1704800"/>
            <a:chExt cx="1012495" cy="4079114"/>
          </a:xfrm>
        </p:grpSpPr>
        <p:sp>
          <p:nvSpPr>
            <p:cNvPr id="22" name="Блок-схема: магнитный диск 21">
              <a:extLst>
                <a:ext uri="{FF2B5EF4-FFF2-40B4-BE49-F238E27FC236}">
                  <a16:creationId xmlns:a16="http://schemas.microsoft.com/office/drawing/2014/main" id="{A3B68CD1-0B32-4DEC-8242-DE2EB502E442}"/>
                </a:ext>
              </a:extLst>
            </p:cNvPr>
            <p:cNvSpPr/>
            <p:nvPr/>
          </p:nvSpPr>
          <p:spPr>
            <a:xfrm>
              <a:off x="3779912" y="1704800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router</a:t>
              </a:r>
              <a:endParaRPr lang="ru-RU" dirty="0"/>
            </a:p>
          </p:txBody>
        </p:sp>
        <p:sp>
          <p:nvSpPr>
            <p:cNvPr id="23" name="Блок-схема: магнитный диск 22">
              <a:extLst>
                <a:ext uri="{FF2B5EF4-FFF2-40B4-BE49-F238E27FC236}">
                  <a16:creationId xmlns:a16="http://schemas.microsoft.com/office/drawing/2014/main" id="{F563A35D-77B7-4005-A3BB-1B950563B9E4}"/>
                </a:ext>
              </a:extLst>
            </p:cNvPr>
            <p:cNvSpPr/>
            <p:nvPr/>
          </p:nvSpPr>
          <p:spPr>
            <a:xfrm>
              <a:off x="3779912" y="2565258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config-</a:t>
              </a:r>
              <a:r>
                <a:rPr lang="en-US" dirty="0" err="1"/>
                <a:t>srv</a:t>
              </a:r>
              <a:endParaRPr lang="ru-RU" dirty="0"/>
            </a:p>
          </p:txBody>
        </p:sp>
        <p:sp>
          <p:nvSpPr>
            <p:cNvPr id="24" name="Блок-схема: магнитный диск 23">
              <a:extLst>
                <a:ext uri="{FF2B5EF4-FFF2-40B4-BE49-F238E27FC236}">
                  <a16:creationId xmlns:a16="http://schemas.microsoft.com/office/drawing/2014/main" id="{671EFB5B-A6D8-4CCF-A850-7444D1B025E5}"/>
                </a:ext>
              </a:extLst>
            </p:cNvPr>
            <p:cNvSpPr/>
            <p:nvPr/>
          </p:nvSpPr>
          <p:spPr>
            <a:xfrm>
              <a:off x="3779912" y="3446122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shard-01</a:t>
              </a:r>
              <a:endParaRPr lang="ru-RU" dirty="0"/>
            </a:p>
          </p:txBody>
        </p:sp>
        <p:sp>
          <p:nvSpPr>
            <p:cNvPr id="25" name="Блок-схема: магнитный диск 24">
              <a:extLst>
                <a:ext uri="{FF2B5EF4-FFF2-40B4-BE49-F238E27FC236}">
                  <a16:creationId xmlns:a16="http://schemas.microsoft.com/office/drawing/2014/main" id="{27170E03-45A0-4C60-8E23-D9B714FB39D9}"/>
                </a:ext>
              </a:extLst>
            </p:cNvPr>
            <p:cNvSpPr/>
            <p:nvPr/>
          </p:nvSpPr>
          <p:spPr>
            <a:xfrm>
              <a:off x="3779912" y="4326986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shard-02</a:t>
              </a:r>
              <a:endParaRPr lang="ru-RU" dirty="0"/>
            </a:p>
          </p:txBody>
        </p:sp>
        <p:sp>
          <p:nvSpPr>
            <p:cNvPr id="26" name="Блок-схема: магнитный диск 25">
              <a:extLst>
                <a:ext uri="{FF2B5EF4-FFF2-40B4-BE49-F238E27FC236}">
                  <a16:creationId xmlns:a16="http://schemas.microsoft.com/office/drawing/2014/main" id="{A81ABD85-9718-42BB-92B4-44234D758569}"/>
                </a:ext>
              </a:extLst>
            </p:cNvPr>
            <p:cNvSpPr/>
            <p:nvPr/>
          </p:nvSpPr>
          <p:spPr>
            <a:xfrm>
              <a:off x="3775529" y="5207850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shard-03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499148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48666A-48E4-45C3-B779-09BB0880A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676" y="1082019"/>
            <a:ext cx="5832648" cy="1942317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7CAE15E-2AA6-4227-90E3-F4A564A92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548" y="3024336"/>
            <a:ext cx="2564904" cy="256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8780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1331640" y="2996952"/>
            <a:ext cx="6480720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ЕРЕТИКИ И ЛЖЕУЧИТЕЛИ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57564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0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ЕРЕТИКИ И ЛЖЕУЧИТЕЛИ</a:t>
            </a:r>
            <a:endParaRPr lang="ru-RU" sz="20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2957084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COLLECTION !</a:t>
            </a:r>
            <a:r>
              <a:rPr lang="en-US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= TABLE</a:t>
            </a:r>
            <a:endParaRPr sz="24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55706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0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ЕРЕТИКИ И ЛЖЕУЧИТЕЛИ</a:t>
            </a:r>
            <a:endParaRPr lang="ru-RU" sz="20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2957084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Картинки стандартной работы с</a:t>
            </a:r>
            <a:r>
              <a:rPr lang="en-US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 relation</a:t>
            </a:r>
            <a:endParaRPr sz="24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68166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0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ЕРЕТИКИ И ЛЖЕУЧИТЕЛИ</a:t>
            </a:r>
            <a:endParaRPr lang="ru-RU" sz="20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2957084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Картинки стандартной работы с </a:t>
            </a:r>
            <a:r>
              <a:rPr lang="ru-RU" sz="2400" b="1" i="0" u="none" strike="noStrike" cap="none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бд</a:t>
            </a:r>
            <a:endParaRPr sz="24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49047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0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ЕРЕТИКИ И ЛЖЕУЧИТЕЛИ</a:t>
            </a:r>
            <a:endParaRPr lang="ru-RU" sz="20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2957084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query</a:t>
            </a:r>
            <a:endParaRPr sz="24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08902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0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ЕРЕТИКИ И ЛЖЕУЧИТЕЛИ</a:t>
            </a:r>
            <a:endParaRPr lang="ru-RU" sz="20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2957084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Картинки стандартной работы с </a:t>
            </a:r>
            <a:r>
              <a:rPr lang="en-US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Mongo</a:t>
            </a:r>
            <a:endParaRPr sz="24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3952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0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ЕРЕТИКИ И ЛЖЕУЧИТЕЛИ</a:t>
            </a:r>
            <a:endParaRPr lang="ru-RU" sz="20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2957084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query</a:t>
            </a:r>
            <a:endParaRPr sz="24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17901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0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ЕРЕТИКИ И ЛЖЕУЧИТЕЛИ</a:t>
            </a:r>
            <a:endParaRPr lang="ru-RU" sz="20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2957084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embeeding</a:t>
            </a:r>
            <a:endParaRPr sz="24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95256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0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ЕРЕТИКИ И ЛЖЕУЧИТЕЛИ</a:t>
            </a:r>
            <a:endParaRPr lang="ru-RU" sz="20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2957084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reference</a:t>
            </a:r>
            <a:endParaRPr sz="24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1232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1331640" y="2996952"/>
            <a:ext cx="6480720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НАСИЛЬНИКИ И УБИЙЦЫ 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9023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48666A-48E4-45C3-B779-09BB0880A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57" y="1052736"/>
            <a:ext cx="3816424" cy="12708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112161-129B-4DA4-9C1E-ADEFF063CF40}"/>
              </a:ext>
            </a:extLst>
          </p:cNvPr>
          <p:cNvSpPr txBox="1"/>
          <p:nvPr/>
        </p:nvSpPr>
        <p:spPr>
          <a:xfrm>
            <a:off x="5080705" y="1322765"/>
            <a:ext cx="9236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N</a:t>
            </a:r>
            <a:r>
              <a:rPr lang="en-US" sz="2800" dirty="0"/>
              <a:t>ot</a:t>
            </a:r>
          </a:p>
          <a:p>
            <a:r>
              <a:rPr lang="en-US" sz="2800" dirty="0">
                <a:solidFill>
                  <a:srgbClr val="FF0000"/>
                </a:solidFill>
              </a:rPr>
              <a:t>O</a:t>
            </a:r>
            <a:r>
              <a:rPr lang="en-US" sz="2800" dirty="0"/>
              <a:t>nly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BA1C37-FB15-4CE2-912C-96C7665E7658}"/>
              </a:ext>
            </a:extLst>
          </p:cNvPr>
          <p:cNvSpPr txBox="1"/>
          <p:nvPr/>
        </p:nvSpPr>
        <p:spPr>
          <a:xfrm>
            <a:off x="6034944" y="1384319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SQL</a:t>
            </a:r>
            <a:endParaRPr lang="ru-RU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BDE283-B720-4148-95BE-66C6D3CEF6BE}"/>
              </a:ext>
            </a:extLst>
          </p:cNvPr>
          <p:cNvSpPr txBox="1"/>
          <p:nvPr/>
        </p:nvSpPr>
        <p:spPr>
          <a:xfrm>
            <a:off x="1336289" y="2323635"/>
            <a:ext cx="70567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Написана на С++/</a:t>
            </a:r>
            <a:r>
              <a:rPr lang="en-US" sz="2800" dirty="0"/>
              <a:t>JavaScript</a:t>
            </a:r>
            <a:endParaRPr lang="ru-R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err="1"/>
              <a:t>Документоориентированная</a:t>
            </a:r>
            <a:r>
              <a:rPr lang="ru-RU" sz="2800" dirty="0"/>
              <a:t> СУБД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GridFS</a:t>
            </a:r>
            <a:r>
              <a:rPr lang="ru-RU" sz="2800" dirty="0"/>
              <a:t> – система хранения файлов</a:t>
            </a:r>
          </a:p>
        </p:txBody>
      </p:sp>
    </p:spTree>
    <p:extLst>
      <p:ext uri="{BB962C8B-B14F-4D97-AF65-F5344CB8AC3E}">
        <p14:creationId xmlns:p14="http://schemas.microsoft.com/office/powerpoint/2010/main" val="30813832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20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НАСИЛЬНИКИ И УБИЙЦЫ</a:t>
            </a:r>
            <a:endParaRPr lang="ru-RU" sz="20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971600" y="2204864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16 </a:t>
            </a:r>
            <a:r>
              <a:rPr lang="en-US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MB per document 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100 </a:t>
            </a:r>
            <a:r>
              <a:rPr lang="en-US" sz="2400" b="1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lvl</a:t>
            </a:r>
            <a:endParaRPr lang="en-US" sz="2400" b="1" dirty="0">
              <a:solidFill>
                <a:srgbClr val="009AA6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have no more than 64 indexes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max 50 nodes on cluster</a:t>
            </a:r>
            <a:endParaRPr sz="24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86200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1331640" y="2927880"/>
            <a:ext cx="6480720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НЕДОВЕРИВШИХСЯ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7824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НЕДОВЕРИВШИХСЯ</a:t>
            </a:r>
            <a:endParaRPr lang="ru-RU" sz="16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1043608" y="2636912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MONGO SHELL</a:t>
            </a:r>
            <a:endParaRPr sz="24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03406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НЕДОВЕРИВШИХСЯ</a:t>
            </a:r>
            <a:endParaRPr lang="ru-RU" sz="16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1043608" y="2636912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JS examples</a:t>
            </a:r>
            <a:endParaRPr sz="24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88007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НЕДОВЕРИВШИХСЯ</a:t>
            </a:r>
            <a:endParaRPr lang="ru-RU" sz="16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1043608" y="2636912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NUGET</a:t>
            </a:r>
            <a:endParaRPr sz="24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83695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НЕДОВЕРИВШИХСЯ</a:t>
            </a:r>
            <a:endParaRPr lang="ru-RU" sz="16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1043608" y="2636912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MONGO CLIENT</a:t>
            </a:r>
            <a:endParaRPr sz="24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908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НЕДОВЕРИВШИХСЯ</a:t>
            </a:r>
            <a:endParaRPr lang="ru-RU" sz="16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1043608" y="2636912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filter</a:t>
            </a:r>
            <a:endParaRPr sz="24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61278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НЕДОВЕРИВШИХСЯ</a:t>
            </a:r>
            <a:endParaRPr lang="ru-RU" sz="16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1043608" y="2636912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СЕРИАЛИЗАЦИЯ</a:t>
            </a:r>
            <a:endParaRPr sz="24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09891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НЕДОВЕРИВШИХСЯ</a:t>
            </a:r>
            <a:endParaRPr lang="ru-RU" sz="16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1043608" y="2636912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АТРИБУТЫ</a:t>
            </a:r>
            <a:endParaRPr sz="24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60910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НЕДОВЕРИВШИХСЯ</a:t>
            </a:r>
            <a:endParaRPr lang="ru-RU" sz="16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1043608" y="2636912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конвенции</a:t>
            </a:r>
            <a:endParaRPr sz="24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8220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48666A-48E4-45C3-B779-09BB0880A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57" y="1052736"/>
            <a:ext cx="3816424" cy="12708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112161-129B-4DA4-9C1E-ADEFF063CF40}"/>
              </a:ext>
            </a:extLst>
          </p:cNvPr>
          <p:cNvSpPr txBox="1"/>
          <p:nvPr/>
        </p:nvSpPr>
        <p:spPr>
          <a:xfrm>
            <a:off x="5080705" y="1322765"/>
            <a:ext cx="9236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N</a:t>
            </a:r>
            <a:r>
              <a:rPr lang="en-US" sz="2800" dirty="0"/>
              <a:t>ot</a:t>
            </a:r>
          </a:p>
          <a:p>
            <a:r>
              <a:rPr lang="en-US" sz="2800" dirty="0">
                <a:solidFill>
                  <a:srgbClr val="FF0000"/>
                </a:solidFill>
              </a:rPr>
              <a:t>O</a:t>
            </a:r>
            <a:r>
              <a:rPr lang="en-US" sz="2800" dirty="0"/>
              <a:t>nly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BA1C37-FB15-4CE2-912C-96C7665E7658}"/>
              </a:ext>
            </a:extLst>
          </p:cNvPr>
          <p:cNvSpPr txBox="1"/>
          <p:nvPr/>
        </p:nvSpPr>
        <p:spPr>
          <a:xfrm>
            <a:off x="6034944" y="1384319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SQL</a:t>
            </a:r>
            <a:endParaRPr lang="ru-RU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BDE283-B720-4148-95BE-66C6D3CEF6BE}"/>
              </a:ext>
            </a:extLst>
          </p:cNvPr>
          <p:cNvSpPr txBox="1"/>
          <p:nvPr/>
        </p:nvSpPr>
        <p:spPr>
          <a:xfrm>
            <a:off x="3761910" y="2420888"/>
            <a:ext cx="1620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BASE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21205980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НЕДОВЕРИВШИХСЯ</a:t>
            </a:r>
            <a:endParaRPr lang="ru-RU" sz="16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1043608" y="2636912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транзакции</a:t>
            </a:r>
            <a:endParaRPr sz="24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05926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НЕДОВЕРИВШИХСЯ</a:t>
            </a:r>
            <a:endParaRPr lang="ru-RU" sz="16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1043608" y="2636912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Код транзакции</a:t>
            </a:r>
            <a:endParaRPr sz="24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24929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1331640" y="2927880"/>
            <a:ext cx="6480720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ДОВЕРИВШИХСЯ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09958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ДОВЕРИВШИХСЯ</a:t>
            </a:r>
            <a:endParaRPr lang="ru-RU" sz="18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Как с этим работать?</a:t>
            </a:r>
            <a:endParaRPr sz="2400" b="0" i="0" u="none" strike="noStrike" cap="none" dirty="0"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7CF0E-1E84-4C38-853E-BDD988AB532D}"/>
              </a:ext>
            </a:extLst>
          </p:cNvPr>
          <p:cNvSpPr txBox="1"/>
          <p:nvPr/>
        </p:nvSpPr>
        <p:spPr>
          <a:xfrm>
            <a:off x="3405655" y="2780928"/>
            <a:ext cx="23326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Mongo Compass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Robo3T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/>
              <a:t>DataGrip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6442104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ДОВЕРИВШИХСЯ</a:t>
            </a:r>
            <a:endParaRPr lang="ru-RU" sz="18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Как с этим работать?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4AC4C5D-618A-46DD-BFB3-C111AD7C4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868" y="1916832"/>
            <a:ext cx="6948264" cy="381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040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ДОВЕРИВШИХСЯ</a:t>
            </a:r>
            <a:endParaRPr lang="ru-RU" sz="18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Как с этим работать?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E1F5B36-8F4F-4DF1-9968-39B6C38B8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72" y="1841888"/>
            <a:ext cx="7704856" cy="421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3780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ДОВЕРИВШИХСЯ</a:t>
            </a:r>
            <a:endParaRPr lang="ru-RU" sz="18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Как с этим работать?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2EE955C-079D-4EE0-93C7-F00008ECF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32" y="1916832"/>
            <a:ext cx="7596336" cy="414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4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ДОВЕРИВШИХСЯ</a:t>
            </a:r>
            <a:endParaRPr lang="ru-RU" sz="18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Как с этим работать?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82299A9-AA79-40BA-AB4E-452B524DC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988840"/>
            <a:ext cx="7596336" cy="414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838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ДОВЕРИВШИХСЯ</a:t>
            </a:r>
            <a:endParaRPr lang="ru-RU" sz="18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Как с этим работать?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7E044E1-80B7-4D16-B5F4-5E1279742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112" y="1916832"/>
            <a:ext cx="7308304" cy="400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623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ДОВЕРИВШИХСЯ</a:t>
            </a:r>
            <a:endParaRPr lang="ru-RU" sz="18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Как с этим работать?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E2EC847-4AF4-4AC9-9054-23F44762C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888" y="1988840"/>
            <a:ext cx="6588224" cy="361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99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48666A-48E4-45C3-B779-09BB0880A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57" y="1052736"/>
            <a:ext cx="3816424" cy="12708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112161-129B-4DA4-9C1E-ADEFF063CF40}"/>
              </a:ext>
            </a:extLst>
          </p:cNvPr>
          <p:cNvSpPr txBox="1"/>
          <p:nvPr/>
        </p:nvSpPr>
        <p:spPr>
          <a:xfrm>
            <a:off x="5080705" y="1322765"/>
            <a:ext cx="9236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N</a:t>
            </a:r>
            <a:r>
              <a:rPr lang="en-US" sz="2800" dirty="0"/>
              <a:t>ot</a:t>
            </a:r>
          </a:p>
          <a:p>
            <a:r>
              <a:rPr lang="en-US" sz="2800" dirty="0">
                <a:solidFill>
                  <a:srgbClr val="FF0000"/>
                </a:solidFill>
              </a:rPr>
              <a:t>O</a:t>
            </a:r>
            <a:r>
              <a:rPr lang="en-US" sz="2800" dirty="0"/>
              <a:t>nly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BA1C37-FB15-4CE2-912C-96C7665E7658}"/>
              </a:ext>
            </a:extLst>
          </p:cNvPr>
          <p:cNvSpPr txBox="1"/>
          <p:nvPr/>
        </p:nvSpPr>
        <p:spPr>
          <a:xfrm>
            <a:off x="6034944" y="1384319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SQL</a:t>
            </a:r>
            <a:endParaRPr lang="ru-RU" sz="4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1F8A1D-F118-4336-A2CA-33BFAA88F8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0" t="9734" r="4987" b="12393"/>
          <a:stretch/>
        </p:blipFill>
        <p:spPr>
          <a:xfrm>
            <a:off x="827584" y="2708920"/>
            <a:ext cx="7200800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9696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ДОВЕРИВШИХСЯ</a:t>
            </a:r>
            <a:endParaRPr lang="ru-RU" sz="18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Кто будет читать документацию?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9B8D4C8-BBF8-4FC8-ACAE-55A49C04C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936" y="1841888"/>
            <a:ext cx="5724128" cy="418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6980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ДОВЕРИВШИХСЯ</a:t>
            </a:r>
            <a:endParaRPr lang="ru-RU" sz="18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Сериализация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F98CBC9-7100-4AF1-9BA4-C73DB2BD4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94" y="2060848"/>
            <a:ext cx="7592211" cy="359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813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ДОВЕРИВШИХСЯ</a:t>
            </a:r>
            <a:endParaRPr lang="ru-RU" sz="18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… и ещё раз </a:t>
            </a:r>
            <a:r>
              <a:rPr lang="ru-RU" sz="2400" b="1" i="0" u="none" strike="noStrike" cap="none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сериализация</a:t>
            </a:r>
            <a:endParaRPr sz="2400" b="0" i="0" u="none" strike="noStrike" cap="none" dirty="0"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C336D9-E891-4934-BB42-707CC9E5BF98}"/>
              </a:ext>
            </a:extLst>
          </p:cNvPr>
          <p:cNvSpPr txBox="1"/>
          <p:nvPr/>
        </p:nvSpPr>
        <p:spPr>
          <a:xfrm>
            <a:off x="4136624" y="3275111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datetime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89892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ДОВЕРИВШИХСЯ</a:t>
            </a:r>
            <a:endParaRPr lang="ru-RU" sz="18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… и снова </a:t>
            </a:r>
            <a:r>
              <a:rPr lang="ru-RU" sz="2400" b="1" i="0" u="none" strike="noStrike" cap="none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сериализация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54914B5-3148-417F-BB89-A89DDF372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700809"/>
            <a:ext cx="7488832" cy="433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058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1331640" y="2927880"/>
            <a:ext cx="6480720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ДОРОГА В РАЙ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86508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ДОРОГА В РАЙ</a:t>
            </a:r>
            <a:endParaRPr lang="ru-RU" sz="18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2339752" y="2420888"/>
            <a:ext cx="4464496" cy="18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Отказоустойчивость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Производительность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Хорошая (иногда)       документированность</a:t>
            </a:r>
          </a:p>
        </p:txBody>
      </p:sp>
    </p:spTree>
    <p:extLst>
      <p:ext uri="{BB962C8B-B14F-4D97-AF65-F5344CB8AC3E}">
        <p14:creationId xmlns:p14="http://schemas.microsoft.com/office/powerpoint/2010/main" val="21747887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ДОРОГА В РАЙ</a:t>
            </a:r>
            <a:endParaRPr lang="ru-RU" sz="18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2483768" y="1916832"/>
            <a:ext cx="4464496" cy="18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br>
              <a:rPr lang="en-US" sz="1600" b="1" dirty="0"/>
            </a:br>
            <a:r>
              <a:rPr lang="en-US" sz="1600" b="1" dirty="0"/>
              <a:t>MongoDB:</a:t>
            </a:r>
          </a:p>
          <a:p>
            <a:r>
              <a:rPr lang="en-US" sz="1600" b="1" dirty="0"/>
              <a:t>- https://en.wikipedia.org/wiki/MongoDB</a:t>
            </a:r>
          </a:p>
          <a:p>
            <a:r>
              <a:rPr lang="en-US" sz="1600" b="1" dirty="0"/>
              <a:t>- https://jira.mongodb.org/</a:t>
            </a:r>
          </a:p>
          <a:p>
            <a:r>
              <a:rPr lang="en-US" sz="1600" b="1" dirty="0"/>
              <a:t>- https://github.com/mongodb/</a:t>
            </a:r>
          </a:p>
          <a:p>
            <a:r>
              <a:rPr lang="en-US" sz="1600" b="1" dirty="0"/>
              <a:t>- https://docs.mongodb.com/</a:t>
            </a:r>
          </a:p>
          <a:p>
            <a:br>
              <a:rPr lang="en-US" sz="1600" b="1" dirty="0"/>
            </a:br>
            <a:r>
              <a:rPr lang="ru-RU" sz="1600" b="1" dirty="0"/>
              <a:t>Доклад:</a:t>
            </a:r>
          </a:p>
          <a:p>
            <a:br>
              <a:rPr lang="ru-RU" sz="1600" b="1" dirty="0"/>
            </a:br>
            <a:r>
              <a:rPr lang="ru-RU" sz="1600" b="1" dirty="0"/>
              <a:t>- </a:t>
            </a:r>
            <a:r>
              <a:rPr lang="en-US" sz="1600" b="1" dirty="0"/>
              <a:t>https://github.com/daredever/MongoHell/</a:t>
            </a:r>
          </a:p>
        </p:txBody>
      </p:sp>
    </p:spTree>
    <p:extLst>
      <p:ext uri="{BB962C8B-B14F-4D97-AF65-F5344CB8AC3E}">
        <p14:creationId xmlns:p14="http://schemas.microsoft.com/office/powerpoint/2010/main" val="33756463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1799692" y="2492896"/>
            <a:ext cx="5544616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Q&amp;A</a:t>
            </a:r>
            <a:endParaRPr sz="8000" b="0" i="0" u="none" strike="noStrike" cap="none" dirty="0">
              <a:sym typeface="Arial"/>
            </a:endParaRPr>
          </a:p>
        </p:txBody>
      </p:sp>
      <p:pic>
        <p:nvPicPr>
          <p:cNvPr id="3074" name="Picture 2" descr="https://pbs.twimg.com/media/Dx_oGu7X0AAtMhI.png: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4869160"/>
            <a:ext cx="482860" cy="48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33;p2"/>
          <p:cNvSpPr/>
          <p:nvPr/>
        </p:nvSpPr>
        <p:spPr>
          <a:xfrm>
            <a:off x="7212565" y="5095073"/>
            <a:ext cx="1296144" cy="337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@</a:t>
            </a:r>
            <a:r>
              <a:rPr lang="en-US" b="1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rowcount</a:t>
            </a:r>
            <a:endParaRPr b="0" i="0" u="none" strike="noStrike" cap="none" dirty="0">
              <a:sym typeface="Arial"/>
            </a:endParaRPr>
          </a:p>
        </p:txBody>
      </p:sp>
      <p:pic>
        <p:nvPicPr>
          <p:cNvPr id="7" name="Picture 2" descr="https://pbs.twimg.com/media/Dx_oGu7X0AAtMhI.png:large">
            <a:extLst>
              <a:ext uri="{FF2B5EF4-FFF2-40B4-BE49-F238E27FC236}">
                <a16:creationId xmlns:a16="http://schemas.microsoft.com/office/drawing/2014/main" id="{FF42FD7B-6C6D-4F3E-85A1-4BC0F1E27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705" y="5493149"/>
            <a:ext cx="482860" cy="48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33;p2">
            <a:extLst>
              <a:ext uri="{FF2B5EF4-FFF2-40B4-BE49-F238E27FC236}">
                <a16:creationId xmlns:a16="http://schemas.microsoft.com/office/drawing/2014/main" id="{DFA57F39-DE36-4AA1-8E46-9A80E2FCCC4E}"/>
              </a:ext>
            </a:extLst>
          </p:cNvPr>
          <p:cNvSpPr/>
          <p:nvPr/>
        </p:nvSpPr>
        <p:spPr>
          <a:xfrm>
            <a:off x="7212565" y="5660180"/>
            <a:ext cx="1296144" cy="337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@</a:t>
            </a:r>
            <a:r>
              <a:rPr lang="en-US" b="1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daredever</a:t>
            </a:r>
            <a:endParaRPr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9634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48666A-48E4-45C3-B779-09BB0880A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676" y="1082019"/>
            <a:ext cx="5832648" cy="1942317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7CAE15E-2AA6-4227-90E3-F4A564A92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548" y="3024336"/>
            <a:ext cx="2564904" cy="256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091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F04352-2EC3-4A33-AC42-4A6C88702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3" y="764704"/>
            <a:ext cx="6343151" cy="1800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4C6BB7-DAE9-4E35-A873-5439499B0B06}"/>
              </a:ext>
            </a:extLst>
          </p:cNvPr>
          <p:cNvSpPr txBox="1"/>
          <p:nvPr/>
        </p:nvSpPr>
        <p:spPr>
          <a:xfrm>
            <a:off x="575556" y="2276872"/>
            <a:ext cx="799288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Поддержка двух форматов хранения </a:t>
            </a:r>
            <a:r>
              <a:rPr lang="en-US" sz="2400" b="1" dirty="0"/>
              <a:t>JSON, JSONB</a:t>
            </a:r>
            <a:endParaRPr lang="ru-RU" sz="2400" b="1" dirty="0"/>
          </a:p>
          <a:p>
            <a:endParaRPr lang="en-US" sz="24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– </a:t>
            </a:r>
            <a:r>
              <a:rPr lang="ru-RU" sz="2800" dirty="0"/>
              <a:t>быстрая вставка,               медленное чтение</a:t>
            </a:r>
          </a:p>
        </p:txBody>
      </p:sp>
    </p:spTree>
    <p:extLst>
      <p:ext uri="{BB962C8B-B14F-4D97-AF65-F5344CB8AC3E}">
        <p14:creationId xmlns:p14="http://schemas.microsoft.com/office/powerpoint/2010/main" val="1223490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1615</TotalTime>
  <Words>509</Words>
  <Application>Microsoft Office PowerPoint</Application>
  <PresentationFormat>Экран (4:3)</PresentationFormat>
  <Paragraphs>252</Paragraphs>
  <Slides>77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77</vt:i4>
      </vt:variant>
    </vt:vector>
  </HeadingPairs>
  <TitlesOfParts>
    <vt:vector size="81" baseType="lpstr">
      <vt:lpstr>Times New Roman</vt:lpstr>
      <vt:lpstr>Arial</vt:lpstr>
      <vt:lpstr>Tahoma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eliseev</dc:creator>
  <cp:lastModifiedBy>Дмитрий Елисеев</cp:lastModifiedBy>
  <cp:revision>63</cp:revision>
  <dcterms:created xsi:type="dcterms:W3CDTF">2014-03-11T09:03:24Z</dcterms:created>
  <dcterms:modified xsi:type="dcterms:W3CDTF">2020-03-09T07:49:34Z</dcterms:modified>
</cp:coreProperties>
</file>